
<file path=[Content_Types].xml><?xml version="1.0" encoding="utf-8"?>
<Types xmlns="http://schemas.openxmlformats.org/package/2006/content-types">
  <Default Extension="m4a" ContentType="audio/mp4"/>
  <Default Extension="mp3" ContentType="audio/m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4E2C37-9E16-484A-80B7-FD63842143EC}" v="14" dt="2025-10-05T14:41:33.717"/>
    <p1510:client id="{91EB1F53-A327-F0A4-5823-C42E3B9EA787}" v="32" dt="2025-10-05T13:26:38.514"/>
    <p1510:client id="{AA0154EF-39C8-4F73-91F4-0214D7F78718}" v="652" dt="2025-10-05T04:26:59.5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wav>
</file>

<file path=ppt/media/media5.mp3>
</file>

<file path=ppt/media/media6.wav>
</file>

<file path=ppt/media/media7.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0B4795-DDE6-484C-84A4-9914292C3C16}" type="datetimeFigureOut">
              <a:rPr lang="en-US" smtClean="0"/>
              <a:t>10/5/2025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DAB4AB-00F8-4FE4-874C-CAF439DEF985}" type="slidenum">
              <a:rPr lang="en-US" smtClean="0"/>
              <a:t>‹#›</a:t>
            </a:fld>
            <a:endParaRPr lang="en-US"/>
          </a:p>
        </p:txBody>
      </p:sp>
    </p:spTree>
    <p:extLst>
      <p:ext uri="{BB962C8B-B14F-4D97-AF65-F5344CB8AC3E}">
        <p14:creationId xmlns:p14="http://schemas.microsoft.com/office/powerpoint/2010/main" val="1029487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Infinite Dungeon Survival is a top-down 2D shooter where players control a contestant in “The Trials” – an arena competition that pits the down-trodden against waves of futuristic enemy combatants. The gameplay centers on surviving waves of drones, robots, and bio-engineered creatures that spawn from all four directions.</a:t>
            </a:r>
          </a:p>
          <a:p>
            <a:endParaRPr lang="en-US"/>
          </a:p>
          <a:p>
            <a:r>
              <a:rPr lang="en-US"/>
              <a:t>Players use twin-stick controls with two main attacks: a standard gun and a limited-use --- area-of-effect --- ability. Each defeated enemy drops credits, with harder enemies giving more credits.</a:t>
            </a:r>
          </a:p>
          <a:p>
            <a:endParaRPr lang="en-US"/>
          </a:p>
          <a:p>
            <a:r>
              <a:rPr lang="en-US"/>
              <a:t>Between waves, a vendor appears offering three upgrade options: weapon damage, AoE damage, or maximum health. Players spend their credits based on what they need most for their playstyle.</a:t>
            </a:r>
          </a:p>
          <a:p>
            <a:endParaRPr lang="en-US"/>
          </a:p>
          <a:p>
            <a:r>
              <a:rPr lang="en-US"/>
              <a:t>The combat focuses on crowd control and spatial awareness, where the player is managing dozens of enemies coming from all sides while dodging projectiles and avoiding laser traps positioned throughout the arena. Success comes down to strategic positioning and resource management.</a:t>
            </a:r>
          </a:p>
        </p:txBody>
      </p:sp>
      <p:sp>
        <p:nvSpPr>
          <p:cNvPr id="4" name="Slide Number Placeholder 3"/>
          <p:cNvSpPr>
            <a:spLocks noGrp="1"/>
          </p:cNvSpPr>
          <p:nvPr>
            <p:ph type="sldNum" sz="quarter" idx="5"/>
          </p:nvPr>
        </p:nvSpPr>
        <p:spPr/>
        <p:txBody>
          <a:bodyPr/>
          <a:lstStyle/>
          <a:p>
            <a:fld id="{61DAB4AB-00F8-4FE4-874C-CAF439DEF985}" type="slidenum">
              <a:rPr lang="en-US" smtClean="0"/>
              <a:t>5</a:t>
            </a:fld>
            <a:endParaRPr lang="en-US"/>
          </a:p>
        </p:txBody>
      </p:sp>
    </p:spTree>
    <p:extLst>
      <p:ext uri="{BB962C8B-B14F-4D97-AF65-F5344CB8AC3E}">
        <p14:creationId xmlns:p14="http://schemas.microsoft.com/office/powerpoint/2010/main" val="1111860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game is set in 2099, where society has collapsed under corporate control. Resources are scarce and controlled by the elite, leaving those at the bottom rung of society to fight for survival.</a:t>
            </a:r>
          </a:p>
          <a:p>
            <a:endParaRPr lang="en-US"/>
          </a:p>
          <a:p>
            <a:r>
              <a:rPr lang="en-US"/>
              <a:t>The player is a contestant who volunteered for The Trials, seeking freedom and citizenship. The Trials serve two functions: they're entertainment for the masses and propaganda that reinforces the ruling party's power.</a:t>
            </a:r>
          </a:p>
          <a:p>
            <a:endParaRPr lang="en-US"/>
          </a:p>
          <a:p>
            <a:r>
              <a:rPr lang="en-US"/>
              <a:t>The core theme is survival against overwhelming odds. There's no win condition - instead, players are measured by how long they last and how many waves they complete.</a:t>
            </a:r>
          </a:p>
          <a:p>
            <a:endParaRPr lang="en-US"/>
          </a:p>
          <a:p>
            <a:r>
              <a:rPr lang="en-US"/>
              <a:t>Between waves, a mysterious vendor offers upgrades. Their identity is unknown - possibly a rogue AI or someone within the system who's sympathetic to the plight of the contestants.</a:t>
            </a:r>
          </a:p>
          <a:p>
            <a:endParaRPr lang="en-US"/>
          </a:p>
          <a:p>
            <a:r>
              <a:rPr lang="en-US"/>
              <a:t>The player's only meaningful choice is how to spend credits between waves. This economic decision represents their one area of control in an otherwise predetermined system.</a:t>
            </a:r>
          </a:p>
        </p:txBody>
      </p:sp>
      <p:sp>
        <p:nvSpPr>
          <p:cNvPr id="4" name="Slide Number Placeholder 3"/>
          <p:cNvSpPr>
            <a:spLocks noGrp="1"/>
          </p:cNvSpPr>
          <p:nvPr>
            <p:ph type="sldNum" sz="quarter" idx="5"/>
          </p:nvPr>
        </p:nvSpPr>
        <p:spPr/>
        <p:txBody>
          <a:bodyPr/>
          <a:lstStyle/>
          <a:p>
            <a:fld id="{61DAB4AB-00F8-4FE4-874C-CAF439DEF985}" type="slidenum">
              <a:rPr lang="en-US" smtClean="0"/>
              <a:t>6</a:t>
            </a:fld>
            <a:endParaRPr lang="en-US"/>
          </a:p>
        </p:txBody>
      </p:sp>
    </p:spTree>
    <p:extLst>
      <p:ext uri="{BB962C8B-B14F-4D97-AF65-F5344CB8AC3E}">
        <p14:creationId xmlns:p14="http://schemas.microsoft.com/office/powerpoint/2010/main" val="1842040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entire game takes place in a single sealed arena. Enemies spawn from all four directions - north, south, east, and west - which creates a confined space focused on crowd control and positioning.</a:t>
            </a:r>
          </a:p>
          <a:p>
            <a:endParaRPr lang="en-US"/>
          </a:p>
          <a:p>
            <a:r>
              <a:rPr lang="en-US"/>
              <a:t>The objective is straightforward: survive each timed wave by eliminating all enemies. Success is measured by survival time and total waves completed.</a:t>
            </a:r>
          </a:p>
          <a:p>
            <a:endParaRPr lang="en-US"/>
          </a:p>
          <a:p>
            <a:r>
              <a:rPr lang="en-US"/>
              <a:t>The gameplay loop is consistent. Players use twin-stick controls to move and shoot while avoiding enemies and projectiles.</a:t>
            </a:r>
          </a:p>
          <a:p>
            <a:endParaRPr lang="en-US"/>
          </a:p>
          <a:p>
            <a:r>
              <a:rPr lang="en-US"/>
              <a:t>After clearing a wave, the mysterious vendor appears for upgrades. Then the next wave begins with increased difficulty.</a:t>
            </a:r>
          </a:p>
          <a:p>
            <a:endParaRPr lang="en-US"/>
          </a:p>
          <a:p>
            <a:r>
              <a:rPr lang="en-US"/>
              <a:t>The arena itself adds hazards through laser traps that limit movement space. If players survive the wave timer, they progress to the next round.</a:t>
            </a:r>
          </a:p>
          <a:p>
            <a:endParaRPr lang="en-US"/>
          </a:p>
          <a:p>
            <a:r>
              <a:rPr lang="en-US"/>
              <a:t>The visual design reinforces the setting – a crumbling infrastructure adorned by flickering neon lights and rusted metal panels that reflects the world's collapse. Cameras are mounted throughout the arena, emphasizing that players are both competitors and entertainment for an audience.</a:t>
            </a:r>
          </a:p>
          <a:p>
            <a:endParaRPr lang="en-US"/>
          </a:p>
        </p:txBody>
      </p:sp>
      <p:sp>
        <p:nvSpPr>
          <p:cNvPr id="4" name="Slide Number Placeholder 3"/>
          <p:cNvSpPr>
            <a:spLocks noGrp="1"/>
          </p:cNvSpPr>
          <p:nvPr>
            <p:ph type="sldNum" sz="quarter" idx="5"/>
          </p:nvPr>
        </p:nvSpPr>
        <p:spPr/>
        <p:txBody>
          <a:bodyPr/>
          <a:lstStyle/>
          <a:p>
            <a:fld id="{61DAB4AB-00F8-4FE4-874C-CAF439DEF985}" type="slidenum">
              <a:rPr lang="en-US" smtClean="0"/>
              <a:t>7</a:t>
            </a:fld>
            <a:endParaRPr lang="en-US"/>
          </a:p>
        </p:txBody>
      </p:sp>
    </p:spTree>
    <p:extLst>
      <p:ext uri="{BB962C8B-B14F-4D97-AF65-F5344CB8AC3E}">
        <p14:creationId xmlns:p14="http://schemas.microsoft.com/office/powerpoint/2010/main" val="1601434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10/5/2025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10/5/2025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10/5/2025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6.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Infinite Dungeon Survival</a:t>
            </a:r>
          </a:p>
        </p:txBody>
      </p:sp>
      <p:sp>
        <p:nvSpPr>
          <p:cNvPr id="3" name="Subtitle 2"/>
          <p:cNvSpPr>
            <a:spLocks noGrp="1"/>
          </p:cNvSpPr>
          <p:nvPr>
            <p:ph type="subTitle" idx="1"/>
          </p:nvPr>
        </p:nvSpPr>
        <p:spPr/>
        <p:txBody>
          <a:bodyPr vert="horz" lIns="91440" tIns="45720" rIns="91440" bIns="45720" rtlCol="0" anchor="t">
            <a:normAutofit/>
          </a:bodyPr>
          <a:lstStyle/>
          <a:p>
            <a:r>
              <a:rPr lang="en-US"/>
              <a:t>Hunter Blake, Elliotte Wideman, Chancelor Brown</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37A296-1971-440B-0724-B96AC2907B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1AAE4F-9B53-C98E-B4FE-E3633300C273}"/>
              </a:ext>
            </a:extLst>
          </p:cNvPr>
          <p:cNvSpPr>
            <a:spLocks noGrp="1"/>
          </p:cNvSpPr>
          <p:nvPr>
            <p:ph type="title"/>
          </p:nvPr>
        </p:nvSpPr>
        <p:spPr/>
        <p:txBody>
          <a:bodyPr/>
          <a:lstStyle/>
          <a:p>
            <a:r>
              <a:rPr lang="en-US">
                <a:ea typeface="+mj-lt"/>
                <a:cs typeface="+mj-lt"/>
              </a:rPr>
              <a:t>Risks &amp; Out-of-Scope</a:t>
            </a:r>
            <a:endParaRPr lang="en-US"/>
          </a:p>
        </p:txBody>
      </p:sp>
      <p:sp>
        <p:nvSpPr>
          <p:cNvPr id="3" name="Content Placeholder 2">
            <a:extLst>
              <a:ext uri="{FF2B5EF4-FFF2-40B4-BE49-F238E27FC236}">
                <a16:creationId xmlns:a16="http://schemas.microsoft.com/office/drawing/2014/main" id="{4873E49E-0AC0-6969-70CD-EEE220AA8AF5}"/>
              </a:ext>
            </a:extLst>
          </p:cNvPr>
          <p:cNvSpPr>
            <a:spLocks noGrp="1"/>
          </p:cNvSpPr>
          <p:nvPr>
            <p:ph sz="half" idx="1"/>
          </p:nvPr>
        </p:nvSpPr>
        <p:spPr/>
        <p:txBody>
          <a:bodyPr vert="horz" lIns="91440" tIns="45720" rIns="91440" bIns="45720" rtlCol="0" anchor="t">
            <a:normAutofit/>
          </a:bodyPr>
          <a:lstStyle/>
          <a:p>
            <a:r>
              <a:rPr lang="en-US"/>
              <a:t>Risks &amp; Constraints:</a:t>
            </a:r>
          </a:p>
          <a:p>
            <a:pPr lvl="1">
              <a:buFont typeface="Courier New" panose="020B0604020202020204" pitchFamily="34" charset="0"/>
              <a:buChar char="o"/>
            </a:pPr>
            <a:r>
              <a:rPr lang="en-US" sz="1800"/>
              <a:t>Tight timeline and limited team size</a:t>
            </a:r>
          </a:p>
          <a:p>
            <a:pPr lvl="1">
              <a:buFont typeface="Courier New" panose="020B0604020202020204" pitchFamily="34" charset="0"/>
              <a:buChar char="o"/>
            </a:pPr>
            <a:r>
              <a:rPr lang="en-US" sz="1800"/>
              <a:t>Balancing difficulty curve</a:t>
            </a:r>
          </a:p>
          <a:p>
            <a:pPr lvl="1">
              <a:buFont typeface="Courier New" panose="020B0604020202020204" pitchFamily="34" charset="0"/>
              <a:buChar char="o"/>
            </a:pPr>
            <a:r>
              <a:rPr lang="en-US" sz="1800"/>
              <a:t>Hardware or testing issues</a:t>
            </a:r>
          </a:p>
          <a:p>
            <a:r>
              <a:rPr lang="en-US" sz="2200"/>
              <a:t>Out-of-Scope:</a:t>
            </a:r>
          </a:p>
          <a:p>
            <a:pPr lvl="1">
              <a:buFont typeface="Courier New" panose="020B0604020202020204" pitchFamily="34" charset="0"/>
              <a:buChar char="o"/>
            </a:pPr>
            <a:r>
              <a:rPr lang="en-US" sz="1800">
                <a:ea typeface="+mn-lt"/>
                <a:cs typeface="+mn-lt"/>
              </a:rPr>
              <a:t>Multiplayer functionality</a:t>
            </a:r>
            <a:endParaRPr lang="en-US" sz="1800"/>
          </a:p>
          <a:p>
            <a:pPr lvl="1">
              <a:buFont typeface="Courier New" panose="020B0604020202020204" pitchFamily="34" charset="0"/>
              <a:buChar char="o"/>
            </a:pPr>
            <a:r>
              <a:rPr lang="en-US" sz="1800">
                <a:ea typeface="+mn-lt"/>
                <a:cs typeface="+mn-lt"/>
              </a:rPr>
              <a:t>Procedural map generation</a:t>
            </a:r>
            <a:endParaRPr lang="en-US" sz="1800"/>
          </a:p>
          <a:p>
            <a:pPr lvl="1">
              <a:buFont typeface="Courier New" panose="020B0604020202020204" pitchFamily="34" charset="0"/>
              <a:buChar char="o"/>
            </a:pPr>
            <a:r>
              <a:rPr lang="en-US" sz="1800">
                <a:ea typeface="+mn-lt"/>
                <a:cs typeface="+mn-lt"/>
              </a:rPr>
              <a:t>Branching storylines</a:t>
            </a:r>
            <a:endParaRPr lang="en-US" sz="1800"/>
          </a:p>
          <a:p>
            <a:pPr lvl="1">
              <a:buFont typeface="Courier New" panose="020B0604020202020204" pitchFamily="34" charset="0"/>
              <a:buChar char="o"/>
            </a:pPr>
            <a:r>
              <a:rPr lang="en-US" sz="1800"/>
              <a:t>Add VR/AR compatibility </a:t>
            </a:r>
          </a:p>
          <a:p>
            <a:pPr lvl="2">
              <a:buFont typeface="Wingdings" panose="020B0604020202020204" pitchFamily="34" charset="0"/>
              <a:buChar char="§"/>
            </a:pPr>
            <a:endParaRPr lang="en-US" sz="1800"/>
          </a:p>
          <a:p>
            <a:pPr marL="914400" lvl="2" indent="0">
              <a:buNone/>
            </a:pPr>
            <a:endParaRPr lang="en-US" sz="1800"/>
          </a:p>
        </p:txBody>
      </p:sp>
      <p:pic>
        <p:nvPicPr>
          <p:cNvPr id="9" name="Picture 8" descr="A diagram of a video game controller&#10;&#10;AI-generated content may be incorrect.">
            <a:extLst>
              <a:ext uri="{FF2B5EF4-FFF2-40B4-BE49-F238E27FC236}">
                <a16:creationId xmlns:a16="http://schemas.microsoft.com/office/drawing/2014/main" id="{CED60205-974B-8D27-7491-25866C256C37}"/>
              </a:ext>
            </a:extLst>
          </p:cNvPr>
          <p:cNvPicPr>
            <a:picLocks noChangeAspect="1"/>
          </p:cNvPicPr>
          <p:nvPr/>
        </p:nvPicPr>
        <p:blipFill>
          <a:blip r:embed="rId4"/>
          <a:stretch>
            <a:fillRect/>
          </a:stretch>
        </p:blipFill>
        <p:spPr>
          <a:xfrm>
            <a:off x="6418263" y="1535113"/>
            <a:ext cx="4403725" cy="4967816"/>
          </a:xfrm>
          <a:prstGeom prst="rect">
            <a:avLst/>
          </a:prstGeom>
        </p:spPr>
      </p:pic>
      <p:sp>
        <p:nvSpPr>
          <p:cNvPr id="10" name="TextBox 9">
            <a:extLst>
              <a:ext uri="{FF2B5EF4-FFF2-40B4-BE49-F238E27FC236}">
                <a16:creationId xmlns:a16="http://schemas.microsoft.com/office/drawing/2014/main" id="{755557F1-728D-A081-818F-6F05D785E3B6}"/>
              </a:ext>
            </a:extLst>
          </p:cNvPr>
          <p:cNvSpPr txBox="1"/>
          <p:nvPr/>
        </p:nvSpPr>
        <p:spPr>
          <a:xfrm>
            <a:off x="264583" y="6000750"/>
            <a:ext cx="835765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ea typeface="+mn-lt"/>
                <a:cs typeface="+mn-lt"/>
              </a:rPr>
              <a:t>Reference: image </a:t>
            </a:r>
            <a:r>
              <a:rPr lang="en-US" sz="1200" err="1">
                <a:ea typeface="+mn-lt"/>
                <a:cs typeface="+mn-lt"/>
              </a:rPr>
              <a:t>thumbsticks</a:t>
            </a:r>
            <a:r>
              <a:rPr lang="en-US" sz="1200">
                <a:ea typeface="+mn-lt"/>
                <a:cs typeface="+mn-lt"/>
              </a:rPr>
              <a:t>:</a:t>
            </a:r>
          </a:p>
          <a:p>
            <a:r>
              <a:rPr lang="en-US" sz="1200">
                <a:ea typeface="+mn-lt"/>
                <a:cs typeface="+mn-lt"/>
              </a:rPr>
              <a:t>https://www.gamearter.com/blog/xr-input-manager-controllers</a:t>
            </a:r>
            <a:endParaRPr lang="en-US" sz="1200"/>
          </a:p>
        </p:txBody>
      </p:sp>
      <p:pic>
        <p:nvPicPr>
          <p:cNvPr id="4" name="slide 8b">
            <a:hlinkClick r:id="" action="ppaction://media"/>
            <a:extLst>
              <a:ext uri="{FF2B5EF4-FFF2-40B4-BE49-F238E27FC236}">
                <a16:creationId xmlns:a16="http://schemas.microsoft.com/office/drawing/2014/main" id="{442DB0F6-55C8-A102-45FA-260BEB0594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30875" y="3063875"/>
            <a:ext cx="730250" cy="730250"/>
          </a:xfrm>
          <a:prstGeom prst="rect">
            <a:avLst/>
          </a:prstGeom>
        </p:spPr>
      </p:pic>
    </p:spTree>
    <p:extLst>
      <p:ext uri="{BB962C8B-B14F-4D97-AF65-F5344CB8AC3E}">
        <p14:creationId xmlns:p14="http://schemas.microsoft.com/office/powerpoint/2010/main" val="2884259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55878F-FDF2-828D-7370-7B3728E01E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784F06-33FC-6E19-49E9-8C7CE090C615}"/>
              </a:ext>
            </a:extLst>
          </p:cNvPr>
          <p:cNvSpPr>
            <a:spLocks noGrp="1"/>
          </p:cNvSpPr>
          <p:nvPr>
            <p:ph type="title"/>
          </p:nvPr>
        </p:nvSpPr>
        <p:spPr/>
        <p:txBody>
          <a:bodyPr/>
          <a:lstStyle/>
          <a:p>
            <a:r>
              <a:rPr lang="en-US">
                <a:ea typeface="+mj-lt"/>
                <a:cs typeface="+mj-lt"/>
              </a:rPr>
              <a:t>9. Schedules</a:t>
            </a:r>
            <a:endParaRPr lang="en-US"/>
          </a:p>
        </p:txBody>
      </p:sp>
      <p:sp>
        <p:nvSpPr>
          <p:cNvPr id="3" name="Content Placeholder 2">
            <a:extLst>
              <a:ext uri="{FF2B5EF4-FFF2-40B4-BE49-F238E27FC236}">
                <a16:creationId xmlns:a16="http://schemas.microsoft.com/office/drawing/2014/main" id="{40C94748-DD15-5FFB-38A2-DEDF0B9ED4F4}"/>
              </a:ext>
            </a:extLst>
          </p:cNvPr>
          <p:cNvSpPr>
            <a:spLocks noGrp="1"/>
          </p:cNvSpPr>
          <p:nvPr>
            <p:ph idx="1"/>
          </p:nvPr>
        </p:nvSpPr>
        <p:spPr/>
        <p:txBody>
          <a:bodyPr vert="horz" lIns="91440" tIns="45720" rIns="91440" bIns="45720" rtlCol="0" anchor="t">
            <a:normAutofit/>
          </a:bodyPr>
          <a:lstStyle/>
          <a:p>
            <a:pPr>
              <a:buFont typeface="Courier New" panose="020B0604020202020204" pitchFamily="34" charset="0"/>
              <a:buChar char="o"/>
            </a:pPr>
            <a:r>
              <a:rPr lang="en-US"/>
              <a:t>Summary:</a:t>
            </a:r>
          </a:p>
          <a:p>
            <a:pPr marL="800100" indent="-342900">
              <a:spcBef>
                <a:spcPts val="500"/>
              </a:spcBef>
              <a:buFont typeface="Courier New" panose="020B0604020202020204" pitchFamily="34" charset="0"/>
              <a:buChar char="o"/>
            </a:pPr>
            <a:r>
              <a:rPr lang="en-US" sz="2400">
                <a:ea typeface="+mn-lt"/>
                <a:cs typeface="+mn-lt"/>
              </a:rPr>
              <a:t>Pre-Production (Sep 20 – Oct 5): Concept + Setup</a:t>
            </a:r>
          </a:p>
          <a:p>
            <a:pPr lvl="1">
              <a:buFont typeface="Courier New" panose="020B0604020202020204" pitchFamily="34" charset="0"/>
              <a:buChar char="o"/>
            </a:pPr>
            <a:r>
              <a:rPr lang="en-US">
                <a:ea typeface="+mn-lt"/>
                <a:cs typeface="+mn-lt"/>
              </a:rPr>
              <a:t>  Sprint 1 (Oct 19 – 28): Core Mechanics</a:t>
            </a:r>
          </a:p>
          <a:p>
            <a:pPr lvl="1">
              <a:buFont typeface="Courier New" panose="020B0604020202020204" pitchFamily="34" charset="0"/>
              <a:buChar char="o"/>
            </a:pPr>
            <a:r>
              <a:rPr lang="en-US">
                <a:ea typeface="+mn-lt"/>
                <a:cs typeface="+mn-lt"/>
              </a:rPr>
              <a:t>  Sprint 2 (Nov 9 – 18): Systems + UI Integration</a:t>
            </a:r>
          </a:p>
          <a:p>
            <a:pPr lvl="1">
              <a:buFont typeface="Courier New" panose="020B0604020202020204" pitchFamily="34" charset="0"/>
              <a:buChar char="o"/>
            </a:pPr>
            <a:r>
              <a:rPr lang="en-US">
                <a:ea typeface="+mn-lt"/>
                <a:cs typeface="+mn-lt"/>
              </a:rPr>
              <a:t>  Deliverables (Nov 14 – 17): Poster Draft / C-Day Submission</a:t>
            </a:r>
          </a:p>
          <a:p>
            <a:pPr lvl="1">
              <a:buFont typeface="Courier New" panose="020B0604020202020204" pitchFamily="34" charset="0"/>
              <a:buChar char="o"/>
            </a:pPr>
            <a:r>
              <a:rPr lang="en-US">
                <a:ea typeface="+mn-lt"/>
                <a:cs typeface="+mn-lt"/>
              </a:rPr>
              <a:t>  Final Build (Nov 23): Polish and Release</a:t>
            </a:r>
          </a:p>
          <a:p>
            <a:pPr lvl="1">
              <a:buFont typeface="Courier New" panose="020B0604020202020204" pitchFamily="34" charset="0"/>
              <a:buChar char="o"/>
            </a:pPr>
            <a:endParaRPr lang="en-US" sz="2800"/>
          </a:p>
          <a:p>
            <a:pPr lvl="1">
              <a:buFont typeface="Courier New" panose="020B0604020202020204" pitchFamily="34" charset="0"/>
              <a:buChar char="o"/>
            </a:pPr>
            <a:endParaRPr lang="en-US"/>
          </a:p>
        </p:txBody>
      </p:sp>
      <p:pic>
        <p:nvPicPr>
          <p:cNvPr id="4" name="slide 9">
            <a:hlinkClick r:id="" action="ppaction://media"/>
            <a:extLst>
              <a:ext uri="{FF2B5EF4-FFF2-40B4-BE49-F238E27FC236}">
                <a16:creationId xmlns:a16="http://schemas.microsoft.com/office/drawing/2014/main" id="{69837EAC-DE1A-58BB-C634-B6B8BC46840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30875" y="3063875"/>
            <a:ext cx="730250" cy="730250"/>
          </a:xfrm>
          <a:prstGeom prst="rect">
            <a:avLst/>
          </a:prstGeom>
        </p:spPr>
      </p:pic>
    </p:spTree>
    <p:extLst>
      <p:ext uri="{BB962C8B-B14F-4D97-AF65-F5344CB8AC3E}">
        <p14:creationId xmlns:p14="http://schemas.microsoft.com/office/powerpoint/2010/main" val="1180407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439D4-70C1-1728-06E9-C390132E7E75}"/>
              </a:ext>
            </a:extLst>
          </p:cNvPr>
          <p:cNvSpPr>
            <a:spLocks noGrp="1"/>
          </p:cNvSpPr>
          <p:nvPr>
            <p:ph type="title"/>
          </p:nvPr>
        </p:nvSpPr>
        <p:spPr>
          <a:xfrm>
            <a:off x="838200" y="365125"/>
            <a:ext cx="9499600" cy="362480"/>
          </a:xfrm>
        </p:spPr>
        <p:txBody>
          <a:bodyPr>
            <a:normAutofit fontScale="90000"/>
          </a:bodyPr>
          <a:lstStyle/>
          <a:p>
            <a:r>
              <a:rPr lang="en-US"/>
              <a:t>Gnatt Chart</a:t>
            </a:r>
          </a:p>
        </p:txBody>
      </p:sp>
      <p:pic>
        <p:nvPicPr>
          <p:cNvPr id="4" name="Content Placeholder 3" descr="A screenshot of a computer screen&#10;&#10;AI-generated content may be incorrect.">
            <a:extLst>
              <a:ext uri="{FF2B5EF4-FFF2-40B4-BE49-F238E27FC236}">
                <a16:creationId xmlns:a16="http://schemas.microsoft.com/office/drawing/2014/main" id="{A178D92E-286B-A349-6D90-70677E07A59D}"/>
              </a:ext>
            </a:extLst>
          </p:cNvPr>
          <p:cNvPicPr>
            <a:picLocks noGrp="1" noChangeAspect="1"/>
          </p:cNvPicPr>
          <p:nvPr>
            <p:ph idx="1"/>
          </p:nvPr>
        </p:nvPicPr>
        <p:blipFill>
          <a:blip r:embed="rId2"/>
          <a:stretch>
            <a:fillRect/>
          </a:stretch>
        </p:blipFill>
        <p:spPr>
          <a:xfrm>
            <a:off x="211668" y="960634"/>
            <a:ext cx="11733303" cy="5339198"/>
          </a:xfrm>
          <a:prstGeom prst="rect">
            <a:avLst/>
          </a:prstGeom>
        </p:spPr>
      </p:pic>
    </p:spTree>
    <p:extLst>
      <p:ext uri="{BB962C8B-B14F-4D97-AF65-F5344CB8AC3E}">
        <p14:creationId xmlns:p14="http://schemas.microsoft.com/office/powerpoint/2010/main" val="3327965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57B0A-593D-94E1-3954-60564D9742B3}"/>
              </a:ext>
            </a:extLst>
          </p:cNvPr>
          <p:cNvSpPr>
            <a:spLocks noGrp="1"/>
          </p:cNvSpPr>
          <p:nvPr>
            <p:ph type="title"/>
          </p:nvPr>
        </p:nvSpPr>
        <p:spPr/>
        <p:txBody>
          <a:bodyPr/>
          <a:lstStyle/>
          <a:p>
            <a:r>
              <a:rPr lang="en-US">
                <a:ea typeface="+mj-lt"/>
                <a:cs typeface="+mj-lt"/>
              </a:rPr>
              <a:t>1. Project Info</a:t>
            </a:r>
            <a:endParaRPr lang="en-US"/>
          </a:p>
        </p:txBody>
      </p:sp>
      <p:sp>
        <p:nvSpPr>
          <p:cNvPr id="3" name="Content Placeholder 2">
            <a:extLst>
              <a:ext uri="{FF2B5EF4-FFF2-40B4-BE49-F238E27FC236}">
                <a16:creationId xmlns:a16="http://schemas.microsoft.com/office/drawing/2014/main" id="{85519734-4744-16FD-13AD-9E51545058F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06849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4A566-96B3-5C9C-EE3A-2E1B290B011F}"/>
              </a:ext>
            </a:extLst>
          </p:cNvPr>
          <p:cNvSpPr>
            <a:spLocks noGrp="1"/>
          </p:cNvSpPr>
          <p:nvPr>
            <p:ph type="title"/>
          </p:nvPr>
        </p:nvSpPr>
        <p:spPr/>
        <p:txBody>
          <a:bodyPr/>
          <a:lstStyle/>
          <a:p>
            <a:r>
              <a:rPr lang="en-US">
                <a:ea typeface="+mj-lt"/>
                <a:cs typeface="+mj-lt"/>
              </a:rPr>
              <a:t>2. Game Overview &amp; Vision</a:t>
            </a:r>
            <a:endParaRPr lang="en-US"/>
          </a:p>
        </p:txBody>
      </p:sp>
      <p:sp>
        <p:nvSpPr>
          <p:cNvPr id="3" name="Content Placeholder 2">
            <a:extLst>
              <a:ext uri="{FF2B5EF4-FFF2-40B4-BE49-F238E27FC236}">
                <a16:creationId xmlns:a16="http://schemas.microsoft.com/office/drawing/2014/main" id="{1696813F-6443-4243-3030-83BB9BE263C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706144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776490-EEAF-EC7E-9D10-F52E74D758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4A470A-E94A-980E-E693-2F23BF576C47}"/>
              </a:ext>
            </a:extLst>
          </p:cNvPr>
          <p:cNvSpPr>
            <a:spLocks noGrp="1"/>
          </p:cNvSpPr>
          <p:nvPr>
            <p:ph type="title"/>
          </p:nvPr>
        </p:nvSpPr>
        <p:spPr/>
        <p:txBody>
          <a:bodyPr/>
          <a:lstStyle/>
          <a:p>
            <a:r>
              <a:rPr lang="en-US">
                <a:ea typeface="+mj-lt"/>
                <a:cs typeface="+mj-lt"/>
              </a:rPr>
              <a:t>3. Core Gameplay Design</a:t>
            </a:r>
            <a:endParaRPr lang="en-US"/>
          </a:p>
        </p:txBody>
      </p:sp>
      <p:sp>
        <p:nvSpPr>
          <p:cNvPr id="3" name="Content Placeholder 2">
            <a:extLst>
              <a:ext uri="{FF2B5EF4-FFF2-40B4-BE49-F238E27FC236}">
                <a16:creationId xmlns:a16="http://schemas.microsoft.com/office/drawing/2014/main" id="{5322658E-9C2A-AC3A-5945-6A815D5C69B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83631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B1733A-343B-DA94-78E1-576C812FD1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0B5448-A693-A959-28F1-DE20E4CA4B24}"/>
              </a:ext>
            </a:extLst>
          </p:cNvPr>
          <p:cNvSpPr>
            <a:spLocks noGrp="1"/>
          </p:cNvSpPr>
          <p:nvPr>
            <p:ph type="title"/>
          </p:nvPr>
        </p:nvSpPr>
        <p:spPr/>
        <p:txBody>
          <a:bodyPr/>
          <a:lstStyle/>
          <a:p>
            <a:r>
              <a:rPr lang="en-US">
                <a:ea typeface="+mj-lt"/>
                <a:cs typeface="+mj-lt"/>
              </a:rPr>
              <a:t>4. Game Mechanics &amp; Systems</a:t>
            </a:r>
            <a:endParaRPr lang="en-US"/>
          </a:p>
        </p:txBody>
      </p:sp>
      <p:sp>
        <p:nvSpPr>
          <p:cNvPr id="6" name="Content Placeholder 5">
            <a:extLst>
              <a:ext uri="{FF2B5EF4-FFF2-40B4-BE49-F238E27FC236}">
                <a16:creationId xmlns:a16="http://schemas.microsoft.com/office/drawing/2014/main" id="{79F52A89-23EB-8731-DBFB-D48B092A0056}"/>
              </a:ext>
            </a:extLst>
          </p:cNvPr>
          <p:cNvSpPr>
            <a:spLocks noGrp="1"/>
          </p:cNvSpPr>
          <p:nvPr>
            <p:ph idx="1"/>
          </p:nvPr>
        </p:nvSpPr>
        <p:spPr>
          <a:xfrm>
            <a:off x="838200" y="1690688"/>
            <a:ext cx="6657622" cy="4032779"/>
          </a:xfrm>
        </p:spPr>
        <p:txBody>
          <a:bodyPr>
            <a:normAutofit fontScale="70000" lnSpcReduction="20000"/>
          </a:bodyPr>
          <a:lstStyle/>
          <a:p>
            <a:r>
              <a:rPr lang="en-US"/>
              <a:t>Top-down 2D twin-stick shooter in dystopian arena combat</a:t>
            </a:r>
          </a:p>
          <a:p>
            <a:r>
              <a:rPr lang="en-US"/>
              <a:t>Survive enemy waves as they enter the arena from North, South, East, and West walls</a:t>
            </a:r>
          </a:p>
          <a:p>
            <a:r>
              <a:rPr lang="en-US"/>
              <a:t>Gun &amp; limited AoE attack against drones, robots, and bio-creatures</a:t>
            </a:r>
          </a:p>
          <a:p>
            <a:r>
              <a:rPr lang="en-US"/>
              <a:t>Earn credits per kill to purchase upgrades from mysterious vendor</a:t>
            </a:r>
          </a:p>
          <a:p>
            <a:r>
              <a:rPr lang="en-US"/>
              <a:t>Choose between weapon damage, AoE damage, or max health upgrades</a:t>
            </a:r>
          </a:p>
          <a:p>
            <a:r>
              <a:rPr lang="en-US"/>
              <a:t>Combat emphasizes crowd control and spatial awareness while managing enemies from all directions, dodging projectiles, avoiding laser traps, and making strategic positioning and resource decisions</a:t>
            </a:r>
          </a:p>
        </p:txBody>
      </p:sp>
      <p:pic>
        <p:nvPicPr>
          <p:cNvPr id="19" name="Audio 18">
            <a:hlinkClick r:id="" action="ppaction://media"/>
            <a:extLst>
              <a:ext uri="{FF2B5EF4-FFF2-40B4-BE49-F238E27FC236}">
                <a16:creationId xmlns:a16="http://schemas.microsoft.com/office/drawing/2014/main" id="{0BB9CBAD-BABC-E69D-5C26-4E0ACB8AE65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38" name="Picture 37" descr="A blue gears and lines on a black background&#10;&#10;AI-generated content may be incorrect.">
            <a:extLst>
              <a:ext uri="{FF2B5EF4-FFF2-40B4-BE49-F238E27FC236}">
                <a16:creationId xmlns:a16="http://schemas.microsoft.com/office/drawing/2014/main" id="{19842142-FD8E-C092-4445-D8D9E464D51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8000000">
            <a:off x="6509005" y="1019526"/>
            <a:ext cx="9144000" cy="5676900"/>
          </a:xfrm>
          <a:prstGeom prst="rect">
            <a:avLst/>
          </a:prstGeom>
        </p:spPr>
      </p:pic>
    </p:spTree>
    <p:extLst>
      <p:ext uri="{BB962C8B-B14F-4D97-AF65-F5344CB8AC3E}">
        <p14:creationId xmlns:p14="http://schemas.microsoft.com/office/powerpoint/2010/main" val="2621535961"/>
      </p:ext>
    </p:extLst>
  </p:cSld>
  <p:clrMapOvr>
    <a:masterClrMapping/>
  </p:clrMapOvr>
  <mc:AlternateContent xmlns:mc="http://schemas.openxmlformats.org/markup-compatibility/2006">
    <mc:Choice xmlns:p14="http://schemas.microsoft.com/office/powerpoint/2010/main" Requires="p14">
      <p:transition spd="slow" p14:dur="2000" advTm="62765"/>
    </mc:Choice>
    <mc:Fallback>
      <p:transition spd="slow" advTm="62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98BB9A-F445-EFF7-6373-6B9D072CE1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7CAEF3-7505-29E9-EF28-D162D06D45F6}"/>
              </a:ext>
            </a:extLst>
          </p:cNvPr>
          <p:cNvSpPr>
            <a:spLocks noGrp="1"/>
          </p:cNvSpPr>
          <p:nvPr>
            <p:ph type="title"/>
          </p:nvPr>
        </p:nvSpPr>
        <p:spPr>
          <a:xfrm>
            <a:off x="623888" y="365125"/>
            <a:ext cx="10515600" cy="1325563"/>
          </a:xfrm>
        </p:spPr>
        <p:txBody>
          <a:bodyPr/>
          <a:lstStyle/>
          <a:p>
            <a:r>
              <a:rPr lang="en-US">
                <a:ea typeface="+mj-lt"/>
                <a:cs typeface="+mj-lt"/>
              </a:rPr>
              <a:t>5. Narrative, World, &amp; Characters</a:t>
            </a:r>
            <a:endParaRPr lang="en-US"/>
          </a:p>
        </p:txBody>
      </p:sp>
      <p:sp>
        <p:nvSpPr>
          <p:cNvPr id="3" name="Content Placeholder 2">
            <a:extLst>
              <a:ext uri="{FF2B5EF4-FFF2-40B4-BE49-F238E27FC236}">
                <a16:creationId xmlns:a16="http://schemas.microsoft.com/office/drawing/2014/main" id="{50619A12-2932-C945-EE95-C2E684881417}"/>
              </a:ext>
            </a:extLst>
          </p:cNvPr>
          <p:cNvSpPr>
            <a:spLocks noGrp="1"/>
          </p:cNvSpPr>
          <p:nvPr>
            <p:ph idx="1"/>
          </p:nvPr>
        </p:nvSpPr>
        <p:spPr>
          <a:xfrm>
            <a:off x="623888" y="1825625"/>
            <a:ext cx="7153275" cy="4351338"/>
          </a:xfrm>
        </p:spPr>
        <p:txBody>
          <a:bodyPr>
            <a:normAutofit lnSpcReduction="10000"/>
          </a:bodyPr>
          <a:lstStyle/>
          <a:p>
            <a:r>
              <a:rPr lang="en-US"/>
              <a:t>Year 2099: corporate dystopia with scarce resources hoarded by elites</a:t>
            </a:r>
          </a:p>
          <a:p>
            <a:r>
              <a:rPr lang="en-US"/>
              <a:t>Players are contestants in "The Trials" - brutal combat entertainment</a:t>
            </a:r>
          </a:p>
          <a:p>
            <a:r>
              <a:rPr lang="en-US"/>
              <a:t>Fighting for promised freedom and citizenship they'll likely never receive</a:t>
            </a:r>
          </a:p>
          <a:p>
            <a:r>
              <a:rPr lang="en-US"/>
              <a:t>Arena serves as both mass distraction and propaganda tool</a:t>
            </a:r>
          </a:p>
          <a:p>
            <a:r>
              <a:rPr lang="en-US"/>
              <a:t>Mysterious vendor: potentially rebellious AI or sympathetic insider</a:t>
            </a:r>
          </a:p>
        </p:txBody>
      </p:sp>
      <p:pic>
        <p:nvPicPr>
          <p:cNvPr id="10" name="Audio 9">
            <a:hlinkClick r:id="" action="ppaction://media"/>
            <a:extLst>
              <a:ext uri="{FF2B5EF4-FFF2-40B4-BE49-F238E27FC236}">
                <a16:creationId xmlns:a16="http://schemas.microsoft.com/office/drawing/2014/main" id="{23600460-1ADC-03C8-4E53-9B29EB44DCB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25" name="Picture 24" descr="A person walking in the fog&#10;&#10;AI-generated content may be incorrect.">
            <a:extLst>
              <a:ext uri="{FF2B5EF4-FFF2-40B4-BE49-F238E27FC236}">
                <a16:creationId xmlns:a16="http://schemas.microsoft.com/office/drawing/2014/main" id="{61F27176-3974-556B-9649-77AACE221BA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91475" y="0"/>
            <a:ext cx="4200525" cy="6858000"/>
          </a:xfrm>
          <a:prstGeom prst="rect">
            <a:avLst/>
          </a:prstGeom>
        </p:spPr>
      </p:pic>
    </p:spTree>
    <p:extLst>
      <p:ext uri="{BB962C8B-B14F-4D97-AF65-F5344CB8AC3E}">
        <p14:creationId xmlns:p14="http://schemas.microsoft.com/office/powerpoint/2010/main" val="3905591462"/>
      </p:ext>
    </p:extLst>
  </p:cSld>
  <p:clrMapOvr>
    <a:masterClrMapping/>
  </p:clrMapOvr>
  <mc:AlternateContent xmlns:mc="http://schemas.openxmlformats.org/markup-compatibility/2006">
    <mc:Choice xmlns:p14="http://schemas.microsoft.com/office/powerpoint/2010/main" Requires="p14">
      <p:transition spd="slow" p14:dur="2000" advTm="60885"/>
    </mc:Choice>
    <mc:Fallback>
      <p:transition spd="slow" advTm="60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FC2B99-2212-9205-BA87-A314A779B0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9EC12A-841A-382A-35B6-184B2FFDD42B}"/>
              </a:ext>
            </a:extLst>
          </p:cNvPr>
          <p:cNvSpPr>
            <a:spLocks noGrp="1"/>
          </p:cNvSpPr>
          <p:nvPr>
            <p:ph type="title"/>
          </p:nvPr>
        </p:nvSpPr>
        <p:spPr/>
        <p:txBody>
          <a:bodyPr/>
          <a:lstStyle/>
          <a:p>
            <a:r>
              <a:rPr lang="en-US">
                <a:ea typeface="+mj-lt"/>
                <a:cs typeface="+mj-lt"/>
              </a:rPr>
              <a:t>6. Level &amp; Encounter Design</a:t>
            </a:r>
            <a:endParaRPr lang="en-US"/>
          </a:p>
        </p:txBody>
      </p:sp>
      <p:sp>
        <p:nvSpPr>
          <p:cNvPr id="3" name="Content Placeholder 2">
            <a:extLst>
              <a:ext uri="{FF2B5EF4-FFF2-40B4-BE49-F238E27FC236}">
                <a16:creationId xmlns:a16="http://schemas.microsoft.com/office/drawing/2014/main" id="{A72A8A50-0CBF-19BA-7A26-507EBF0B67D3}"/>
              </a:ext>
            </a:extLst>
          </p:cNvPr>
          <p:cNvSpPr>
            <a:spLocks noGrp="1"/>
          </p:cNvSpPr>
          <p:nvPr>
            <p:ph idx="1"/>
          </p:nvPr>
        </p:nvSpPr>
        <p:spPr>
          <a:xfrm>
            <a:off x="646288" y="1825625"/>
            <a:ext cx="6420556" cy="4351338"/>
          </a:xfrm>
        </p:spPr>
        <p:txBody>
          <a:bodyPr/>
          <a:lstStyle/>
          <a:p>
            <a:r>
              <a:rPr lang="en-US"/>
              <a:t>Single sealed arena with enemies from all four directions</a:t>
            </a:r>
          </a:p>
          <a:p>
            <a:r>
              <a:rPr lang="en-US"/>
              <a:t>Wave-based survival</a:t>
            </a:r>
          </a:p>
          <a:p>
            <a:r>
              <a:rPr lang="en-US"/>
              <a:t>Success measured by survival duration and waves completed</a:t>
            </a:r>
          </a:p>
          <a:p>
            <a:r>
              <a:rPr lang="en-US"/>
              <a:t>Laser traps restrict navigable space</a:t>
            </a:r>
          </a:p>
          <a:p>
            <a:r>
              <a:rPr lang="en-US"/>
              <a:t>Decaying futuristic aesthetics reflect societal collapse</a:t>
            </a:r>
          </a:p>
        </p:txBody>
      </p:sp>
      <p:pic>
        <p:nvPicPr>
          <p:cNvPr id="17" name="Audio 16">
            <a:hlinkClick r:id="" action="ppaction://media"/>
            <a:extLst>
              <a:ext uri="{FF2B5EF4-FFF2-40B4-BE49-F238E27FC236}">
                <a16:creationId xmlns:a16="http://schemas.microsoft.com/office/drawing/2014/main" id="{EAC2ECEA-CD58-64FF-D138-4C9AD6C7E96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pic>
        <p:nvPicPr>
          <p:cNvPr id="37" name="Picture 36">
            <a:extLst>
              <a:ext uri="{FF2B5EF4-FFF2-40B4-BE49-F238E27FC236}">
                <a16:creationId xmlns:a16="http://schemas.microsoft.com/office/drawing/2014/main" id="{C0803068-0FF6-BE21-BCB5-E140AD7C28C9}"/>
              </a:ext>
            </a:extLst>
          </p:cNvPr>
          <p:cNvPicPr>
            <a:picLocks noChangeAspect="1"/>
          </p:cNvPicPr>
          <p:nvPr/>
        </p:nvPicPr>
        <p:blipFill>
          <a:blip r:embed="rId6"/>
          <a:stretch>
            <a:fillRect/>
          </a:stretch>
        </p:blipFill>
        <p:spPr>
          <a:xfrm>
            <a:off x="7358743" y="1795815"/>
            <a:ext cx="4344484" cy="326636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81340038"/>
      </p:ext>
    </p:extLst>
  </p:cSld>
  <p:clrMapOvr>
    <a:masterClrMapping/>
  </p:clrMapOvr>
  <mc:AlternateContent xmlns:mc="http://schemas.openxmlformats.org/markup-compatibility/2006">
    <mc:Choice xmlns:p14="http://schemas.microsoft.com/office/powerpoint/2010/main" Requires="p14">
      <p:transition spd="slow" p14:dur="2000" advTm="65384"/>
    </mc:Choice>
    <mc:Fallback>
      <p:transition spd="slow" advTm="65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F1FEC8-4F04-A7B2-0A8D-5D21A0DE82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B92631-F7EE-B508-2B3F-473C42A34F45}"/>
              </a:ext>
            </a:extLst>
          </p:cNvPr>
          <p:cNvSpPr>
            <a:spLocks noGrp="1"/>
          </p:cNvSpPr>
          <p:nvPr>
            <p:ph type="title"/>
          </p:nvPr>
        </p:nvSpPr>
        <p:spPr/>
        <p:txBody>
          <a:bodyPr/>
          <a:lstStyle/>
          <a:p>
            <a:r>
              <a:rPr lang="en-US">
                <a:ea typeface="+mj-lt"/>
                <a:cs typeface="+mj-lt"/>
              </a:rPr>
              <a:t>7. UI, UX, &amp; Accessibility</a:t>
            </a:r>
            <a:endParaRPr lang="en-US"/>
          </a:p>
        </p:txBody>
      </p:sp>
      <p:sp>
        <p:nvSpPr>
          <p:cNvPr id="3" name="Content Placeholder 2">
            <a:extLst>
              <a:ext uri="{FF2B5EF4-FFF2-40B4-BE49-F238E27FC236}">
                <a16:creationId xmlns:a16="http://schemas.microsoft.com/office/drawing/2014/main" id="{FA0FBE6A-0314-07C0-A3BD-1D61D56AAA81}"/>
              </a:ext>
            </a:extLst>
          </p:cNvPr>
          <p:cNvSpPr>
            <a:spLocks noGrp="1"/>
          </p:cNvSpPr>
          <p:nvPr>
            <p:ph sz="half" idx="1"/>
          </p:nvPr>
        </p:nvSpPr>
        <p:spPr/>
        <p:txBody>
          <a:bodyPr vert="horz" lIns="91440" tIns="45720" rIns="91440" bIns="45720" rtlCol="0" anchor="t">
            <a:normAutofit fontScale="92500" lnSpcReduction="10000"/>
          </a:bodyPr>
          <a:lstStyle/>
          <a:p>
            <a:r>
              <a:rPr lang="en-US"/>
              <a:t>Core Ui Elements:</a:t>
            </a:r>
          </a:p>
          <a:p>
            <a:pPr lvl="1">
              <a:buFont typeface="Courier New" panose="020B0604020202020204" pitchFamily="34" charset="0"/>
              <a:buChar char="o"/>
            </a:pPr>
            <a:r>
              <a:rPr lang="en-US" sz="2200" i="1"/>
              <a:t>Health/Shield bar (top-left)</a:t>
            </a:r>
          </a:p>
          <a:p>
            <a:pPr lvl="1">
              <a:buFont typeface="Courier New" panose="020B0604020202020204" pitchFamily="34" charset="0"/>
              <a:buChar char="o"/>
            </a:pPr>
            <a:r>
              <a:rPr lang="en-US" sz="2200" i="1"/>
              <a:t>Gold counter &amp; wave timer (top-right)</a:t>
            </a:r>
          </a:p>
          <a:p>
            <a:pPr lvl="1">
              <a:buFont typeface="Courier New" panose="020B0604020202020204" pitchFamily="34" charset="0"/>
              <a:buChar char="o"/>
            </a:pPr>
            <a:r>
              <a:rPr lang="en-US" sz="2200" i="1"/>
              <a:t>Ammo &amp; cooldown indicator (bottom-center)</a:t>
            </a:r>
          </a:p>
          <a:p>
            <a:r>
              <a:rPr lang="en-US"/>
              <a:t>Menus &amp; Screens:</a:t>
            </a:r>
          </a:p>
          <a:p>
            <a:pPr lvl="1">
              <a:buFont typeface="Courier New" panose="020B0604020202020204" pitchFamily="34" charset="0"/>
              <a:buChar char="o"/>
            </a:pPr>
            <a:r>
              <a:rPr lang="en-US" sz="2200" i="1"/>
              <a:t>Main menu: Start, Settings, Quit</a:t>
            </a:r>
          </a:p>
          <a:p>
            <a:pPr lvl="1">
              <a:buFont typeface="Courier New" panose="020B0604020202020204" pitchFamily="34" charset="0"/>
              <a:buChar char="o"/>
            </a:pPr>
            <a:r>
              <a:rPr lang="en-US" sz="2200" i="1"/>
              <a:t>Pause Menu: Resume, Settings, Return to Main</a:t>
            </a:r>
          </a:p>
          <a:p>
            <a:pPr lvl="1">
              <a:buFont typeface="Courier New" panose="020B0604020202020204" pitchFamily="34" charset="0"/>
              <a:buChar char="o"/>
            </a:pPr>
            <a:r>
              <a:rPr lang="en-US" sz="2200" i="1"/>
              <a:t>Upgrade Vender: Upgrade options &amp; cost</a:t>
            </a:r>
          </a:p>
          <a:p>
            <a:pPr lvl="1">
              <a:buFont typeface="Courier New" panose="020B0604020202020204" pitchFamily="34" charset="0"/>
              <a:buChar char="o"/>
            </a:pPr>
            <a:r>
              <a:rPr lang="en-US" sz="2200" i="1" err="1"/>
              <a:t>GameOver</a:t>
            </a:r>
            <a:r>
              <a:rPr lang="en-US" sz="2200" i="1"/>
              <a:t>: Displays waves survived, kills, gold</a:t>
            </a:r>
          </a:p>
        </p:txBody>
      </p:sp>
      <p:pic>
        <p:nvPicPr>
          <p:cNvPr id="5" name="Content Placeholder 4" descr="A screenshot of a video game&#10;&#10;AI-generated content may be incorrect.">
            <a:extLst>
              <a:ext uri="{FF2B5EF4-FFF2-40B4-BE49-F238E27FC236}">
                <a16:creationId xmlns:a16="http://schemas.microsoft.com/office/drawing/2014/main" id="{7C508277-972B-51AC-396D-02063760696C}"/>
              </a:ext>
            </a:extLst>
          </p:cNvPr>
          <p:cNvPicPr>
            <a:picLocks noGrp="1" noChangeAspect="1"/>
          </p:cNvPicPr>
          <p:nvPr>
            <p:ph sz="half" idx="2"/>
          </p:nvPr>
        </p:nvPicPr>
        <p:blipFill>
          <a:blip r:embed="rId4"/>
          <a:stretch>
            <a:fillRect/>
          </a:stretch>
        </p:blipFill>
        <p:spPr>
          <a:xfrm>
            <a:off x="6098117" y="1557560"/>
            <a:ext cx="5837765" cy="3287265"/>
          </a:xfrm>
          <a:prstGeom prst="rect">
            <a:avLst/>
          </a:prstGeom>
        </p:spPr>
      </p:pic>
      <p:sp>
        <p:nvSpPr>
          <p:cNvPr id="6" name="TextBox 5">
            <a:extLst>
              <a:ext uri="{FF2B5EF4-FFF2-40B4-BE49-F238E27FC236}">
                <a16:creationId xmlns:a16="http://schemas.microsoft.com/office/drawing/2014/main" id="{3CE2AD69-9839-A65E-2B69-D966B26AF8C8}"/>
              </a:ext>
            </a:extLst>
          </p:cNvPr>
          <p:cNvSpPr txBox="1"/>
          <p:nvPr/>
        </p:nvSpPr>
        <p:spPr>
          <a:xfrm>
            <a:off x="201082" y="6328833"/>
            <a:ext cx="9262533"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100">
                <a:ea typeface="+mn-lt"/>
                <a:cs typeface="+mn-lt"/>
              </a:rPr>
              <a:t>https://www.iabdi.com/designblog/2022/6/1/nier-automata-chips</a:t>
            </a:r>
            <a:endParaRPr lang="en-US" sz="1100"/>
          </a:p>
        </p:txBody>
      </p:sp>
      <p:pic>
        <p:nvPicPr>
          <p:cNvPr id="4" name="PPt recording slide 7">
            <a:hlinkClick r:id="" action="ppaction://media"/>
            <a:extLst>
              <a:ext uri="{FF2B5EF4-FFF2-40B4-BE49-F238E27FC236}">
                <a16:creationId xmlns:a16="http://schemas.microsoft.com/office/drawing/2014/main" id="{2542309F-8C49-D23D-A212-12664637A1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806640" y="5349875"/>
            <a:ext cx="730250" cy="730250"/>
          </a:xfrm>
          <a:prstGeom prst="rect">
            <a:avLst/>
          </a:prstGeom>
        </p:spPr>
      </p:pic>
    </p:spTree>
    <p:extLst>
      <p:ext uri="{BB962C8B-B14F-4D97-AF65-F5344CB8AC3E}">
        <p14:creationId xmlns:p14="http://schemas.microsoft.com/office/powerpoint/2010/main" val="239340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BE4142-9321-4F3C-75BA-3749266417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C986BA-77C2-7DB6-B6FC-47419AEAF9A8}"/>
              </a:ext>
            </a:extLst>
          </p:cNvPr>
          <p:cNvSpPr>
            <a:spLocks noGrp="1"/>
          </p:cNvSpPr>
          <p:nvPr>
            <p:ph type="title"/>
          </p:nvPr>
        </p:nvSpPr>
        <p:spPr/>
        <p:txBody>
          <a:bodyPr/>
          <a:lstStyle/>
          <a:p>
            <a:r>
              <a:rPr lang="en-US">
                <a:ea typeface="+mj-lt"/>
                <a:cs typeface="+mj-lt"/>
              </a:rPr>
              <a:t>8.Production Team &amp; Milestones</a:t>
            </a:r>
            <a:endParaRPr lang="en-US"/>
          </a:p>
        </p:txBody>
      </p:sp>
      <p:sp>
        <p:nvSpPr>
          <p:cNvPr id="3" name="Content Placeholder 2">
            <a:extLst>
              <a:ext uri="{FF2B5EF4-FFF2-40B4-BE49-F238E27FC236}">
                <a16:creationId xmlns:a16="http://schemas.microsoft.com/office/drawing/2014/main" id="{34CB15AF-9895-08B6-E124-D07D55A6B3A2}"/>
              </a:ext>
            </a:extLst>
          </p:cNvPr>
          <p:cNvSpPr>
            <a:spLocks noGrp="1"/>
          </p:cNvSpPr>
          <p:nvPr>
            <p:ph sz="half" idx="1"/>
          </p:nvPr>
        </p:nvSpPr>
        <p:spPr/>
        <p:txBody>
          <a:bodyPr vert="horz" lIns="91440" tIns="45720" rIns="91440" bIns="45720" rtlCol="0" anchor="t">
            <a:normAutofit/>
          </a:bodyPr>
          <a:lstStyle/>
          <a:p>
            <a:r>
              <a:rPr lang="en-US"/>
              <a:t>Team Roles</a:t>
            </a:r>
          </a:p>
          <a:p>
            <a:pPr lvl="1">
              <a:buFont typeface="Courier New" panose="020B0604020202020204" pitchFamily="34" charset="0"/>
              <a:buChar char="o"/>
            </a:pPr>
            <a:r>
              <a:rPr lang="en-US"/>
              <a:t>Elliotte Wideman</a:t>
            </a:r>
          </a:p>
          <a:p>
            <a:pPr lvl="2">
              <a:buFont typeface="Wingdings" panose="020B0604020202020204" pitchFamily="34" charset="0"/>
              <a:buChar char="§"/>
            </a:pPr>
            <a:r>
              <a:rPr lang="en-US"/>
              <a:t>Project lead/Programmer/ Docs</a:t>
            </a:r>
          </a:p>
          <a:p>
            <a:pPr lvl="1">
              <a:buFont typeface="Courier New" panose="020B0604020202020204" pitchFamily="34" charset="0"/>
              <a:buChar char="o"/>
            </a:pPr>
            <a:r>
              <a:rPr lang="en-US"/>
              <a:t>Hunter Blake</a:t>
            </a:r>
          </a:p>
          <a:p>
            <a:pPr lvl="2">
              <a:buFont typeface="Wingdings" panose="020B0604020202020204" pitchFamily="34" charset="0"/>
              <a:buChar char="§"/>
            </a:pPr>
            <a:r>
              <a:rPr lang="en-US"/>
              <a:t>Narrative Design/ Writing/Ui </a:t>
            </a:r>
            <a:r>
              <a:rPr lang="en-US" err="1"/>
              <a:t>Ux</a:t>
            </a:r>
            <a:r>
              <a:rPr lang="en-US"/>
              <a:t>/programmer</a:t>
            </a:r>
          </a:p>
          <a:p>
            <a:pPr lvl="1">
              <a:buFont typeface="Courier New" panose="020B0604020202020204" pitchFamily="34" charset="0"/>
              <a:buChar char="o"/>
            </a:pPr>
            <a:r>
              <a:rPr lang="en-US"/>
              <a:t>Chancelor Brown  </a:t>
            </a:r>
          </a:p>
          <a:p>
            <a:pPr lvl="2">
              <a:buFont typeface="Wingdings" panose="020B0604020202020204" pitchFamily="34" charset="0"/>
              <a:buChar char="§"/>
            </a:pPr>
            <a:r>
              <a:rPr lang="en-US"/>
              <a:t>Design Consultant/ Mechanics Testing/ Programmer</a:t>
            </a:r>
            <a:endParaRPr lang="en-US" sz="2400"/>
          </a:p>
        </p:txBody>
      </p:sp>
      <p:sp>
        <p:nvSpPr>
          <p:cNvPr id="4" name="Content Placeholder 3">
            <a:extLst>
              <a:ext uri="{FF2B5EF4-FFF2-40B4-BE49-F238E27FC236}">
                <a16:creationId xmlns:a16="http://schemas.microsoft.com/office/drawing/2014/main" id="{C0529668-BEFA-EE78-2FDB-A0477D0FEAA8}"/>
              </a:ext>
            </a:extLst>
          </p:cNvPr>
          <p:cNvSpPr>
            <a:spLocks noGrp="1"/>
          </p:cNvSpPr>
          <p:nvPr>
            <p:ph sz="half" idx="2"/>
          </p:nvPr>
        </p:nvSpPr>
        <p:spPr/>
        <p:txBody>
          <a:bodyPr vert="horz" lIns="91440" tIns="45720" rIns="91440" bIns="45720" rtlCol="0" anchor="t">
            <a:normAutofit/>
          </a:bodyPr>
          <a:lstStyle/>
          <a:p>
            <a:r>
              <a:rPr lang="en-US"/>
              <a:t>Development Milestones:</a:t>
            </a:r>
          </a:p>
          <a:p>
            <a:pPr lvl="1">
              <a:buFont typeface="Courier New" panose="020B0604020202020204" pitchFamily="34" charset="0"/>
              <a:buChar char="o"/>
            </a:pPr>
            <a:r>
              <a:rPr lang="en-US"/>
              <a:t>Pre-Production </a:t>
            </a:r>
          </a:p>
          <a:p>
            <a:pPr lvl="2">
              <a:buFont typeface="Wingdings" panose="020B0604020202020204" pitchFamily="34" charset="0"/>
              <a:buChar char="§"/>
            </a:pPr>
            <a:r>
              <a:rPr lang="en-US"/>
              <a:t>(Sep 20 – Oct 5): Brainstorm + GDD</a:t>
            </a:r>
          </a:p>
          <a:p>
            <a:pPr lvl="1">
              <a:buFont typeface="Courier New" panose="020B0604020202020204" pitchFamily="34" charset="0"/>
              <a:buChar char="o"/>
            </a:pPr>
            <a:r>
              <a:rPr lang="en-US"/>
              <a:t>Sprint 1 </a:t>
            </a:r>
          </a:p>
          <a:p>
            <a:pPr lvl="2">
              <a:buFont typeface="Wingdings" panose="020B0604020202020204" pitchFamily="34" charset="0"/>
              <a:buChar char="§"/>
            </a:pPr>
            <a:r>
              <a:rPr lang="en-US"/>
              <a:t>(Oct 19 – 28): Movement, Shooting, HUG</a:t>
            </a:r>
            <a:endParaRPr lang="en-US" sz="2400"/>
          </a:p>
          <a:p>
            <a:pPr lvl="1">
              <a:buFont typeface="Courier New" panose="020B0604020202020204" pitchFamily="34" charset="0"/>
              <a:buChar char="o"/>
            </a:pPr>
            <a:r>
              <a:rPr lang="en-US"/>
              <a:t>Sprint 2 </a:t>
            </a:r>
          </a:p>
          <a:p>
            <a:pPr lvl="2">
              <a:buFont typeface="Wingdings" panose="020B0604020202020204" pitchFamily="34" charset="0"/>
              <a:buChar char="§"/>
            </a:pPr>
            <a:r>
              <a:rPr lang="en-US"/>
              <a:t>(Nov 9 –18): Wave logic, Vendor, Tutorial</a:t>
            </a:r>
            <a:endParaRPr lang="en-US" sz="2400"/>
          </a:p>
          <a:p>
            <a:pPr lvl="1">
              <a:buFont typeface="Courier New" panose="020B0604020202020204" pitchFamily="34" charset="0"/>
              <a:buChar char="o"/>
            </a:pPr>
            <a:r>
              <a:rPr lang="en-US"/>
              <a:t>Final Build </a:t>
            </a:r>
          </a:p>
          <a:p>
            <a:pPr lvl="2">
              <a:buFont typeface="Wingdings" panose="020B0604020202020204" pitchFamily="34" charset="0"/>
              <a:buChar char="§"/>
            </a:pPr>
            <a:r>
              <a:rPr lang="en-US"/>
              <a:t>(Nov 23): Polish + presentation</a:t>
            </a:r>
            <a:endParaRPr lang="en-US" sz="2400"/>
          </a:p>
        </p:txBody>
      </p:sp>
      <p:pic>
        <p:nvPicPr>
          <p:cNvPr id="5" name="PPt recording slide 8_1">
            <a:hlinkClick r:id="" action="ppaction://media"/>
            <a:extLst>
              <a:ext uri="{FF2B5EF4-FFF2-40B4-BE49-F238E27FC236}">
                <a16:creationId xmlns:a16="http://schemas.microsoft.com/office/drawing/2014/main" id="{0C77C982-2A01-4A6E-5BAA-76001F5AECE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164978" y="5809316"/>
            <a:ext cx="730250" cy="730250"/>
          </a:xfrm>
          <a:prstGeom prst="rect">
            <a:avLst/>
          </a:prstGeom>
        </p:spPr>
      </p:pic>
    </p:spTree>
    <p:extLst>
      <p:ext uri="{BB962C8B-B14F-4D97-AF65-F5344CB8AC3E}">
        <p14:creationId xmlns:p14="http://schemas.microsoft.com/office/powerpoint/2010/main" val="298399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12</Slides>
  <Notes>3</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Infinite Dungeon Survival</vt:lpstr>
      <vt:lpstr>1. Project Info</vt:lpstr>
      <vt:lpstr>2. Game Overview &amp; Vision</vt:lpstr>
      <vt:lpstr>3. Core Gameplay Design</vt:lpstr>
      <vt:lpstr>4. Game Mechanics &amp; Systems</vt:lpstr>
      <vt:lpstr>5. Narrative, World, &amp; Characters</vt:lpstr>
      <vt:lpstr>6. Level &amp; Encounter Design</vt:lpstr>
      <vt:lpstr>7. UI, UX, &amp; Accessibility</vt:lpstr>
      <vt:lpstr>8.Production Team &amp; Milestones</vt:lpstr>
      <vt:lpstr>Risks &amp; Out-of-Scope</vt:lpstr>
      <vt:lpstr>9. Schedules</vt:lpstr>
      <vt:lpstr>Gnatt Chart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6</cp:revision>
  <dcterms:created xsi:type="dcterms:W3CDTF">2025-10-01T21:18:04Z</dcterms:created>
  <dcterms:modified xsi:type="dcterms:W3CDTF">2025-10-05T14:42:09Z</dcterms:modified>
</cp:coreProperties>
</file>